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6" r:id="rId1"/>
  </p:sldMasterIdLst>
  <p:sldIdLst>
    <p:sldId id="256" r:id="rId2"/>
    <p:sldId id="257" r:id="rId3"/>
    <p:sldId id="269" r:id="rId4"/>
    <p:sldId id="258" r:id="rId5"/>
    <p:sldId id="259" r:id="rId6"/>
    <p:sldId id="261" r:id="rId7"/>
    <p:sldId id="260" r:id="rId8"/>
    <p:sldId id="263" r:id="rId9"/>
    <p:sldId id="265" r:id="rId10"/>
    <p:sldId id="267" r:id="rId11"/>
    <p:sldId id="268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C00"/>
    <a:srgbClr val="DCB0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9A30-FA7E-4F5F-95FE-510DA791C04D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8A18-B9F8-4F31-875B-12DC80A5639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73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9A30-FA7E-4F5F-95FE-510DA791C04D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8A18-B9F8-4F31-875B-12DC80A56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424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9A30-FA7E-4F5F-95FE-510DA791C04D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8A18-B9F8-4F31-875B-12DC80A56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813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9A30-FA7E-4F5F-95FE-510DA791C04D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8A18-B9F8-4F31-875B-12DC80A56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495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9A30-FA7E-4F5F-95FE-510DA791C04D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8A18-B9F8-4F31-875B-12DC80A5639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765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9A30-FA7E-4F5F-95FE-510DA791C04D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8A18-B9F8-4F31-875B-12DC80A56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554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9A30-FA7E-4F5F-95FE-510DA791C04D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8A18-B9F8-4F31-875B-12DC80A56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087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9A30-FA7E-4F5F-95FE-510DA791C04D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8A18-B9F8-4F31-875B-12DC80A56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8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9A30-FA7E-4F5F-95FE-510DA791C04D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8A18-B9F8-4F31-875B-12DC80A56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113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B5A9A30-FA7E-4F5F-95FE-510DA791C04D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B48A18-B9F8-4F31-875B-12DC80A56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812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9A30-FA7E-4F5F-95FE-510DA791C04D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8A18-B9F8-4F31-875B-12DC80A56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242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B5A9A30-FA7E-4F5F-95FE-510DA791C04D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3B48A18-B9F8-4F31-875B-12DC80A5639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0086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0872" y="2285999"/>
            <a:ext cx="9661052" cy="21522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dirty="0" smtClean="0"/>
              <a:t>Акустический шум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04160" y="4745038"/>
            <a:ext cx="9144000" cy="165576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 algn="r"/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Автор проекта: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Шаглаева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Долгор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группа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1214</a:t>
            </a:r>
            <a:b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0896" y="-356616"/>
            <a:ext cx="10844784" cy="10058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252728"/>
            <a:ext cx="10058400" cy="4616366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 smtClean="0">
                <a:latin typeface="+mj-lt"/>
              </a:rPr>
              <a:t>Анкетирование:</a:t>
            </a:r>
          </a:p>
          <a:p>
            <a:pPr marL="0" indent="0">
              <a:buNone/>
            </a:pPr>
            <a:endParaRPr lang="ru-RU" dirty="0">
              <a:latin typeface="+mj-lt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9926" y="2387456"/>
            <a:ext cx="4467606" cy="379555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2232" y="2387456"/>
            <a:ext cx="4475949" cy="392444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6101" y="2387455"/>
            <a:ext cx="4035899" cy="3964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90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072" y="259171"/>
            <a:ext cx="10058400" cy="1450757"/>
          </a:xfrm>
        </p:spPr>
        <p:txBody>
          <a:bodyPr/>
          <a:lstStyle/>
          <a:p>
            <a:r>
              <a:rPr lang="ru-RU" dirty="0" smtClean="0"/>
              <a:t>Заключение: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783080"/>
            <a:ext cx="10552176" cy="455371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2400" dirty="0">
                <a:latin typeface="+mj-lt"/>
              </a:rPr>
              <a:t>Сегодня шум — один из важнейших факторов вредного влияния на окружающую среду и человека и опасен не менее чем загрязнение атмосферы и </a:t>
            </a:r>
            <a:r>
              <a:rPr lang="ru-RU" sz="2400" dirty="0" smtClean="0">
                <a:latin typeface="+mj-lt"/>
              </a:rPr>
              <a:t>гидросферы. Шум </a:t>
            </a:r>
            <a:r>
              <a:rPr lang="ru-RU" sz="2400" dirty="0">
                <a:latin typeface="+mj-lt"/>
              </a:rPr>
              <a:t>оказывает вред на наш организм незаметно для </a:t>
            </a:r>
            <a:r>
              <a:rPr lang="ru-RU" sz="2400" dirty="0" smtClean="0">
                <a:latin typeface="+mj-lt"/>
              </a:rPr>
              <a:t>нас.</a:t>
            </a:r>
          </a:p>
        </p:txBody>
      </p:sp>
    </p:spTree>
    <p:extLst>
      <p:ext uri="{BB962C8B-B14F-4D97-AF65-F5344CB8AC3E}">
        <p14:creationId xmlns:p14="http://schemas.microsoft.com/office/powerpoint/2010/main" val="163492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9284" y="-941832"/>
            <a:ext cx="10058400" cy="59436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9284" y="1845734"/>
            <a:ext cx="10058400" cy="4023360"/>
          </a:xfrm>
        </p:spPr>
        <p:txBody>
          <a:bodyPr numCol="1" spcCol="288000">
            <a:normAutofit/>
          </a:bodyPr>
          <a:lstStyle/>
          <a:p>
            <a:pPr>
              <a:lnSpc>
                <a:spcPct val="150000"/>
              </a:lnSpc>
            </a:pPr>
            <a:r>
              <a:rPr lang="ru-RU" u="sng" dirty="0" smtClean="0">
                <a:latin typeface="+mj-lt"/>
              </a:rPr>
              <a:t>Цель работы</a:t>
            </a:r>
            <a:r>
              <a:rPr lang="ru-RU" dirty="0" smtClean="0">
                <a:latin typeface="+mj-lt"/>
              </a:rPr>
              <a:t>: Исследовать источники акустических загрязнений окружающей среды, их влияние на организм человека, изучить способы их устранения.</a:t>
            </a:r>
          </a:p>
          <a:p>
            <a:pPr>
              <a:lnSpc>
                <a:spcPct val="150000"/>
              </a:lnSpc>
            </a:pPr>
            <a:r>
              <a:rPr lang="ru-RU" u="sng" dirty="0" smtClean="0">
                <a:latin typeface="+mj-lt"/>
              </a:rPr>
              <a:t>Объект исследования</a:t>
            </a:r>
            <a:r>
              <a:rPr lang="ru-RU" dirty="0" smtClean="0">
                <a:latin typeface="+mj-lt"/>
              </a:rPr>
              <a:t>: шум как звуковое явление.</a:t>
            </a:r>
          </a:p>
          <a:p>
            <a:pPr>
              <a:lnSpc>
                <a:spcPct val="150000"/>
              </a:lnSpc>
            </a:pPr>
            <a:r>
              <a:rPr lang="ru-RU" u="sng" dirty="0" smtClean="0">
                <a:latin typeface="+mj-lt"/>
              </a:rPr>
              <a:t>Предмет исследования</a:t>
            </a:r>
            <a:r>
              <a:rPr lang="ru-RU" dirty="0" smtClean="0">
                <a:latin typeface="+mj-lt"/>
              </a:rPr>
              <a:t>: воздействие шума на организм человека.</a:t>
            </a:r>
          </a:p>
          <a:p>
            <a:endParaRPr lang="ru-RU" sz="1800" dirty="0" smtClean="0">
              <a:latin typeface="+mj-lt"/>
            </a:endParaRPr>
          </a:p>
          <a:p>
            <a:endParaRPr lang="ru-RU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8813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-448056"/>
            <a:ext cx="10058400" cy="4480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1872" y="1307592"/>
            <a:ext cx="10058400" cy="5457614"/>
          </a:xfrm>
        </p:spPr>
        <p:txBody>
          <a:bodyPr numCol="2" spcCol="864000">
            <a:normAutofit/>
          </a:bodyPr>
          <a:lstStyle/>
          <a:p>
            <a:pPr>
              <a:lnSpc>
                <a:spcPct val="150000"/>
              </a:lnSpc>
            </a:pPr>
            <a:r>
              <a:rPr lang="ru-RU" u="sng" dirty="0">
                <a:latin typeface="+mj-lt"/>
              </a:rPr>
              <a:t>Основные задачи исследования: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+mj-lt"/>
              </a:rPr>
              <a:t>1. Изучить теоретический материал о влиянии шума на человека.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+mj-lt"/>
              </a:rPr>
              <a:t>2. Исследовать действие шума на здоровье человека.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+mj-lt"/>
              </a:rPr>
              <a:t>3. Предложить способы защиты от шума, сформулировать рекомендации по снижению шума.</a:t>
            </a:r>
          </a:p>
          <a:p>
            <a:pPr>
              <a:lnSpc>
                <a:spcPct val="150000"/>
              </a:lnSpc>
            </a:pPr>
            <a:endParaRPr lang="ru-RU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ru-RU" u="sng" dirty="0" smtClean="0">
                <a:latin typeface="+mj-lt"/>
              </a:rPr>
              <a:t>Методы </a:t>
            </a:r>
            <a:r>
              <a:rPr lang="ru-RU" u="sng" dirty="0">
                <a:latin typeface="+mj-lt"/>
              </a:rPr>
              <a:t>исследования: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+mj-lt"/>
              </a:rPr>
              <a:t>1. Работа с источниками информации.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+mj-lt"/>
              </a:rPr>
              <a:t>2. Изучение и обобщение.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+mj-lt"/>
              </a:rPr>
              <a:t>3</a:t>
            </a:r>
            <a:r>
              <a:rPr lang="ru-RU" dirty="0" smtClean="0">
                <a:latin typeface="+mj-lt"/>
              </a:rPr>
              <a:t>. </a:t>
            </a:r>
            <a:r>
              <a:rPr lang="ru-RU" dirty="0">
                <a:latin typeface="+mj-lt"/>
              </a:rPr>
              <a:t>Анкетирование.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651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Характеристика шума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2728" y="1845734"/>
            <a:ext cx="9774936" cy="40233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ru-RU" sz="2400" dirty="0" smtClean="0">
                <a:latin typeface="+mj-lt"/>
              </a:rPr>
              <a:t>Шум – это беспорядочные колебания физических объектов в природе. Это неблагозвучная совокупность звуков. В современной науке различают звуковые, радио и электрические шумы. 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ru-RU" sz="2400" dirty="0">
                <a:latin typeface="+mj-lt"/>
              </a:rPr>
              <a:t>К шумам относят звуки любого рода, воспринимаемые человеком, как неприятные, мешающие и даже вызывающие болезненные ощущения.</a:t>
            </a:r>
            <a:endParaRPr lang="ru-RU" sz="24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786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Уровни шума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9732335"/>
              </p:ext>
            </p:extLst>
          </p:nvPr>
        </p:nvGraphicFramePr>
        <p:xfrm>
          <a:off x="819912" y="2032136"/>
          <a:ext cx="4209288" cy="3038984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1046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46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9746">
                <a:tc>
                  <a:txBody>
                    <a:bodyPr/>
                    <a:lstStyle/>
                    <a:p>
                      <a:r>
                        <a:rPr lang="ru-RU" dirty="0" smtClean="0"/>
                        <a:t>Уровень шума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дБ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9746">
                <a:tc>
                  <a:txBody>
                    <a:bodyPr/>
                    <a:lstStyle/>
                    <a:p>
                      <a:r>
                        <a:rPr lang="ru-RU" dirty="0" smtClean="0"/>
                        <a:t>допустимый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0-60 дБ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9746"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Предельно допустимый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60-100 дБ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9746">
                <a:tc>
                  <a:txBody>
                    <a:bodyPr/>
                    <a:lstStyle/>
                    <a:p>
                      <a:r>
                        <a:rPr lang="ru-RU" dirty="0" smtClean="0"/>
                        <a:t>Недопустимый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100-170</a:t>
                      </a:r>
                      <a:r>
                        <a:rPr lang="ru-RU" baseline="0" dirty="0" smtClean="0"/>
                        <a:t> и более дБ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166360" y="1876246"/>
            <a:ext cx="68854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+mj-lt"/>
              </a:rPr>
              <a:t>Уровень шума измеряется в децибелах (дБ). Уровень шума 2-30 дБ практически безвреден для человека. Допустимая граница громких звуков составляет примерно 80 дБ. Шум в 130 дБ вызывает у человека болевые ощущения. Значение воздействия в 150 дБ для человека становится непереносимым и способно привести к летальному исходу.</a:t>
            </a:r>
            <a:endParaRPr lang="ru-RU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8573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Шумовое загрязнение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+mj-lt"/>
              </a:rPr>
              <a:t>Звуки и шумы большой мощности поражают слуховой аппарат, нервные центры, могут вызвать болевые ощущения и шок. Так действует шумовое загрязнение. </a:t>
            </a:r>
          </a:p>
          <a:p>
            <a:r>
              <a:rPr lang="ru-RU" sz="2800" dirty="0" smtClean="0">
                <a:latin typeface="+mj-lt"/>
              </a:rPr>
              <a:t>Шумовое загрязнение среды относится к категории чисто экологических факторов, поскольку оказывает непосредственное и исключительное воздействие на живые организмы. </a:t>
            </a:r>
            <a:endParaRPr lang="ru-RU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3126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 шума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ru-RU" sz="2400" dirty="0" smtClean="0">
                <a:latin typeface="+mj-lt"/>
              </a:rPr>
              <a:t>наземный (автомобильный и железнодорожный) транспорт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2400" dirty="0" smtClean="0">
                <a:latin typeface="+mj-lt"/>
              </a:rPr>
              <a:t>воздушный транспорт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2400" dirty="0" smtClean="0">
                <a:latin typeface="+mj-lt"/>
              </a:rPr>
              <a:t>промышленные предприятия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2400" dirty="0" smtClean="0">
                <a:latin typeface="+mj-lt"/>
              </a:rPr>
              <a:t>строительные машины и механизмы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2400" dirty="0">
                <a:latin typeface="+mj-lt"/>
              </a:rPr>
              <a:t>б</a:t>
            </a:r>
            <a:r>
              <a:rPr lang="ru-RU" sz="2400" dirty="0" smtClean="0">
                <a:latin typeface="+mj-lt"/>
              </a:rPr>
              <a:t>ытовые приборы</a:t>
            </a:r>
            <a:endParaRPr lang="ru-R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7531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Влияние шума на организм человека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+mj-lt"/>
              </a:rPr>
              <a:t>О</a:t>
            </a:r>
            <a:r>
              <a:rPr lang="ru-RU" sz="2400" dirty="0" smtClean="0">
                <a:latin typeface="+mj-lt"/>
              </a:rPr>
              <a:t>т чрезмерного шума (выше 80 дБ) страдают не только органы слуха, но и другие органы и системы: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2400" dirty="0">
                <a:latin typeface="+mj-lt"/>
              </a:rPr>
              <a:t>к</a:t>
            </a:r>
            <a:r>
              <a:rPr lang="ru-RU" sz="2400" dirty="0" smtClean="0">
                <a:latin typeface="+mj-lt"/>
              </a:rPr>
              <a:t>ровеносная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2400" dirty="0">
                <a:latin typeface="+mj-lt"/>
              </a:rPr>
              <a:t>п</a:t>
            </a:r>
            <a:r>
              <a:rPr lang="ru-RU" sz="2400" dirty="0" smtClean="0">
                <a:latin typeface="+mj-lt"/>
              </a:rPr>
              <a:t>ищеварительная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2400" dirty="0" smtClean="0">
                <a:latin typeface="+mj-lt"/>
              </a:rPr>
              <a:t>нервная и т.д.</a:t>
            </a:r>
          </a:p>
          <a:p>
            <a:r>
              <a:rPr lang="ru-RU" sz="2400" dirty="0">
                <a:latin typeface="+mj-lt"/>
              </a:rPr>
              <a:t>Н</a:t>
            </a:r>
            <a:r>
              <a:rPr lang="ru-RU" sz="2400" dirty="0" smtClean="0">
                <a:latin typeface="+mj-lt"/>
              </a:rPr>
              <a:t>арушаются процессы жизнедеятельности</a:t>
            </a:r>
          </a:p>
          <a:p>
            <a:r>
              <a:rPr lang="ru-RU" sz="2400" dirty="0">
                <a:latin typeface="+mj-lt"/>
              </a:rPr>
              <a:t>Э</a:t>
            </a:r>
            <a:r>
              <a:rPr lang="ru-RU" sz="2400" dirty="0" smtClean="0">
                <a:latin typeface="+mj-lt"/>
              </a:rPr>
              <a:t>нергетический обмен начинает преобладать над пластическим, что приводит к преждевременному старению организма. </a:t>
            </a:r>
            <a:endParaRPr lang="ru-R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0625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методы борьбы с шумом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ru-RU" dirty="0">
                <a:latin typeface="+mj-lt"/>
              </a:rPr>
              <a:t>з</a:t>
            </a:r>
            <a:r>
              <a:rPr lang="ru-RU" dirty="0" smtClean="0">
                <a:latin typeface="+mj-lt"/>
              </a:rPr>
              <a:t>вукопоглощение (применение материалов из минерального войлока, стекловаты, поролона и т.д.).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dirty="0">
                <a:latin typeface="+mj-lt"/>
              </a:rPr>
              <a:t>з</a:t>
            </a:r>
            <a:r>
              <a:rPr lang="ru-RU" dirty="0" smtClean="0">
                <a:latin typeface="+mj-lt"/>
              </a:rPr>
              <a:t>вукоизоляция. Звукоизолирующие конструкции изготавливаются из плотного материала (металл, дерево, пластмасса).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dirty="0" smtClean="0">
                <a:latin typeface="+mj-lt"/>
              </a:rPr>
              <a:t> установка глушителей шума.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dirty="0" smtClean="0">
                <a:latin typeface="+mj-lt"/>
              </a:rPr>
              <a:t> рациональное размещение цехов и оборудования, имеющих интенсивные источники шума.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dirty="0" smtClean="0">
                <a:latin typeface="+mj-lt"/>
              </a:rPr>
              <a:t> зеленые насаждения (уменьшают шум на 10 – 15 дБ).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dirty="0" smtClean="0">
                <a:latin typeface="+mj-lt"/>
              </a:rPr>
              <a:t> индивидуальные средства защиты (вкладыши, наушники, шлемы).</a:t>
            </a:r>
          </a:p>
          <a:p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9746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145</TotalTime>
  <Words>446</Words>
  <Application>Microsoft Office PowerPoint</Application>
  <PresentationFormat>Широкоэкранный</PresentationFormat>
  <Paragraphs>55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Ретро</vt:lpstr>
      <vt:lpstr>          Акустический шум </vt:lpstr>
      <vt:lpstr>Презентация PowerPoint</vt:lpstr>
      <vt:lpstr>Презентация PowerPoint</vt:lpstr>
      <vt:lpstr>Характеристика шума</vt:lpstr>
      <vt:lpstr>Уровни шума</vt:lpstr>
      <vt:lpstr>Шумовое загрязнение </vt:lpstr>
      <vt:lpstr>Источники шума</vt:lpstr>
      <vt:lpstr>Влияние шума на организм человека</vt:lpstr>
      <vt:lpstr>Основные методы борьбы с шумом</vt:lpstr>
      <vt:lpstr>Презентация PowerPoint</vt:lpstr>
      <vt:lpstr>Заключение: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РЕСПУБЛИКИ БУРЯТИЯ ГОСУДАРСТВЕННОЕ БЮДЖЕТНОЕ ПРОФЕССИОНАЛЬНОЕ ОБРАЗОВАТЕЛЬНОЕ УЧРЕЖДЕНИЕ «БУРЯТСКИЙ РЕСПУБЛИКАНСКИЙ ПЕДАГОГИЧЕСКИЙ КОЛЛЕДЖ» ФАКУЛЬТЕТ ДОШКОЛЬНОГО И НАЧАЛЬНОГО ОБРАЗОВАНИЯ          «Акустический шум»  </dc:title>
  <dc:creator>x</dc:creator>
  <cp:lastModifiedBy>User</cp:lastModifiedBy>
  <cp:revision>16</cp:revision>
  <dcterms:created xsi:type="dcterms:W3CDTF">2022-05-16T16:13:44Z</dcterms:created>
  <dcterms:modified xsi:type="dcterms:W3CDTF">2024-12-25T16:13:42Z</dcterms:modified>
</cp:coreProperties>
</file>